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vml" ContentType="application/vnd.openxmlformats-officedocument.vmlDrawi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6"/>
  </p:notesMasterIdLst>
  <p:sldIdLst>
    <p:sldId id="256" r:id="rId2"/>
    <p:sldId id="257" r:id="rId3"/>
    <p:sldId id="258" r:id="rId4"/>
    <p:sldId id="259" r:id="rId5"/>
    <p:sldId id="260" r:id="rId6"/>
    <p:sldId id="302" r:id="rId7"/>
    <p:sldId id="261" r:id="rId8"/>
    <p:sldId id="303" r:id="rId9"/>
    <p:sldId id="304" r:id="rId10"/>
    <p:sldId id="305" r:id="rId11"/>
    <p:sldId id="262" r:id="rId12"/>
    <p:sldId id="263" r:id="rId13"/>
    <p:sldId id="264" r:id="rId14"/>
    <p:sldId id="265" r:id="rId15"/>
    <p:sldId id="266" r:id="rId16"/>
    <p:sldId id="267" r:id="rId17"/>
    <p:sldId id="306" r:id="rId18"/>
    <p:sldId id="268" r:id="rId19"/>
    <p:sldId id="269" r:id="rId20"/>
    <p:sldId id="270" r:id="rId21"/>
    <p:sldId id="271" r:id="rId22"/>
    <p:sldId id="272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73" r:id="rId31"/>
    <p:sldId id="307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308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309" r:id="rId51"/>
    <p:sldId id="310" r:id="rId52"/>
    <p:sldId id="299" r:id="rId53"/>
    <p:sldId id="300" r:id="rId54"/>
    <p:sldId id="301" r:id="rId55"/>
  </p:sldIdLst>
  <p:sldSz cx="13004800" cy="9753600"/>
  <p:notesSz cx="6858000" cy="9144000"/>
  <p:defaultTextStyle>
    <a:lvl1pPr algn="ctr" defTabSz="584200">
      <a:defRPr sz="4200">
        <a:latin typeface="+mn-lt"/>
        <a:ea typeface="+mn-ea"/>
        <a:cs typeface="+mn-cs"/>
        <a:sym typeface="Gill Sans"/>
      </a:defRPr>
    </a:lvl1pPr>
    <a:lvl2pPr indent="342900" algn="ctr" defTabSz="584200">
      <a:defRPr sz="4200">
        <a:latin typeface="+mn-lt"/>
        <a:ea typeface="+mn-ea"/>
        <a:cs typeface="+mn-cs"/>
        <a:sym typeface="Gill Sans"/>
      </a:defRPr>
    </a:lvl2pPr>
    <a:lvl3pPr indent="685800" algn="ctr" defTabSz="584200">
      <a:defRPr sz="4200">
        <a:latin typeface="+mn-lt"/>
        <a:ea typeface="+mn-ea"/>
        <a:cs typeface="+mn-cs"/>
        <a:sym typeface="Gill Sans"/>
      </a:defRPr>
    </a:lvl3pPr>
    <a:lvl4pPr indent="1028700" algn="ctr" defTabSz="584200">
      <a:defRPr sz="4200">
        <a:latin typeface="+mn-lt"/>
        <a:ea typeface="+mn-ea"/>
        <a:cs typeface="+mn-cs"/>
        <a:sym typeface="Gill Sans"/>
      </a:defRPr>
    </a:lvl4pPr>
    <a:lvl5pPr indent="1371600" algn="ctr" defTabSz="584200">
      <a:defRPr sz="4200">
        <a:latin typeface="+mn-lt"/>
        <a:ea typeface="+mn-ea"/>
        <a:cs typeface="+mn-cs"/>
        <a:sym typeface="Gill Sans"/>
      </a:defRPr>
    </a:lvl5pPr>
    <a:lvl6pPr indent="1714500" algn="ctr" defTabSz="584200">
      <a:defRPr sz="4200">
        <a:latin typeface="+mn-lt"/>
        <a:ea typeface="+mn-ea"/>
        <a:cs typeface="+mn-cs"/>
        <a:sym typeface="Gill Sans"/>
      </a:defRPr>
    </a:lvl6pPr>
    <a:lvl7pPr indent="2057400" algn="ctr" defTabSz="584200">
      <a:defRPr sz="4200">
        <a:latin typeface="+mn-lt"/>
        <a:ea typeface="+mn-ea"/>
        <a:cs typeface="+mn-cs"/>
        <a:sym typeface="Gill Sans"/>
      </a:defRPr>
    </a:lvl7pPr>
    <a:lvl8pPr indent="2400300" algn="ctr" defTabSz="584200">
      <a:defRPr sz="4200">
        <a:latin typeface="+mn-lt"/>
        <a:ea typeface="+mn-ea"/>
        <a:cs typeface="+mn-cs"/>
        <a:sym typeface="Gill Sans"/>
      </a:defRPr>
    </a:lvl8pPr>
    <a:lvl9pPr indent="2743200" algn="ctr" defTabSz="584200">
      <a:defRPr sz="4200">
        <a:latin typeface="+mn-lt"/>
        <a:ea typeface="+mn-ea"/>
        <a:cs typeface="+mn-c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1144" y="-112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printerSettings" Target="printerSettings/printerSettings1.bin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18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14218579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lIns="0" tIns="0" rIns="0" bIns="0" anchor="b"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7000"/>
            </a:lvl1pPr>
          </a:lstStyle>
          <a:p>
            <a:pPr lvl="0">
              <a:defRPr sz="1800"/>
            </a:pPr>
            <a:r>
              <a:rPr sz="7000"/>
              <a:t>Title Text</a:t>
            </a:r>
          </a:p>
        </p:txBody>
      </p:sp>
      <p:sp>
        <p:nvSpPr>
          <p:cNvPr id="26" name="Shape 26"/>
          <p:cNvSpPr>
            <a:spLocks noGrp="1"/>
          </p:cNvSpPr>
          <p:nvPr>
            <p:ph type="body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 lvl="0">
              <a:defRPr sz="1800"/>
            </a:pPr>
            <a:r>
              <a:rPr sz="3400"/>
              <a:t>Body Level One</a:t>
            </a:r>
          </a:p>
          <a:p>
            <a:pPr lvl="1">
              <a:defRPr sz="1800"/>
            </a:pPr>
            <a:r>
              <a:rPr sz="3400"/>
              <a:t>Body Level Two</a:t>
            </a:r>
          </a:p>
          <a:p>
            <a:pPr lvl="2">
              <a:defRPr sz="1800"/>
            </a:pPr>
            <a:r>
              <a:rPr sz="3400"/>
              <a:t>Body Level Three</a:t>
            </a:r>
          </a:p>
          <a:p>
            <a:pPr lvl="3">
              <a:defRPr sz="1800"/>
            </a:pPr>
            <a:r>
              <a:rPr sz="3400"/>
              <a:t>Body Level Four</a:t>
            </a:r>
          </a:p>
          <a:p>
            <a:pPr lvl="4">
              <a:defRPr sz="1800"/>
            </a:pPr>
            <a:r>
              <a:rPr sz="34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Refle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7000"/>
            </a:lvl1pPr>
          </a:lstStyle>
          <a:p>
            <a:pPr lvl="0">
              <a:defRPr sz="1800"/>
            </a:pPr>
            <a:r>
              <a:rPr sz="7000"/>
              <a:t>Title Text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 lvl="0">
              <a:defRPr sz="1800"/>
            </a:pPr>
            <a:r>
              <a:rPr sz="3400"/>
              <a:t>Body Level One</a:t>
            </a:r>
          </a:p>
          <a:p>
            <a:pPr lvl="1">
              <a:defRPr sz="1800"/>
            </a:pPr>
            <a:r>
              <a:rPr sz="3400"/>
              <a:t>Body Level Two</a:t>
            </a:r>
          </a:p>
          <a:p>
            <a:pPr lvl="2">
              <a:defRPr sz="1800"/>
            </a:pPr>
            <a:r>
              <a:rPr sz="3400"/>
              <a:t>Body Level Three</a:t>
            </a:r>
          </a:p>
          <a:p>
            <a:pPr lvl="3">
              <a:defRPr sz="1800"/>
            </a:pPr>
            <a:r>
              <a:rPr sz="3400"/>
              <a:t>Body Level Four</a:t>
            </a:r>
          </a:p>
          <a:p>
            <a:pPr lvl="4">
              <a:defRPr sz="1800"/>
            </a:pPr>
            <a:r>
              <a:rPr sz="34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-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-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xfrm>
            <a:off x="7772400" y="2768600"/>
            <a:ext cx="39624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sur 2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0" tIns="0" rIns="0" bIns="0" numCol="2" spcCol="523240" anchor="t"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1270000" y="1270000"/>
            <a:ext cx="10464800" cy="7213600"/>
          </a:xfrm>
          <a:prstGeom prst="rect">
            <a:avLst/>
          </a:prstGeom>
        </p:spPr>
        <p:txBody>
          <a:bodyPr/>
          <a:lstStyle>
            <a:lvl1pPr>
              <a:spcBef>
                <a:spcPts val="4800"/>
              </a:spcBef>
            </a:lvl1pPr>
            <a:lvl2pPr>
              <a:spcBef>
                <a:spcPts val="4800"/>
              </a:spcBef>
            </a:lvl2pPr>
            <a:lvl3pPr>
              <a:spcBef>
                <a:spcPts val="4800"/>
              </a:spcBef>
            </a:lvl3pPr>
            <a:lvl4pPr>
              <a:spcBef>
                <a:spcPts val="4800"/>
              </a:spcBef>
            </a:lvl4pPr>
            <a:lvl5pPr>
              <a:spcBef>
                <a:spcPts val="4800"/>
              </a:spcBef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xfrm>
            <a:off x="1270000" y="2971800"/>
            <a:ext cx="10464800" cy="3810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Refle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xmlns:p14="http://schemas.microsoft.com/office/powerpoint/2010/main" spd="med"/>
  <p:txStyles>
    <p:titleStyle>
      <a:lvl1pPr algn="ctr" defTabSz="584200">
        <a:defRPr sz="8400">
          <a:latin typeface="+mn-lt"/>
          <a:ea typeface="+mn-ea"/>
          <a:cs typeface="+mn-cs"/>
          <a:sym typeface="Gill Sans"/>
        </a:defRPr>
      </a:lvl1pPr>
      <a:lvl2pPr indent="228600" algn="ctr" defTabSz="584200">
        <a:defRPr sz="8400">
          <a:latin typeface="+mn-lt"/>
          <a:ea typeface="+mn-ea"/>
          <a:cs typeface="+mn-cs"/>
          <a:sym typeface="Gill Sans"/>
        </a:defRPr>
      </a:lvl2pPr>
      <a:lvl3pPr indent="457200" algn="ctr" defTabSz="584200">
        <a:defRPr sz="8400">
          <a:latin typeface="+mn-lt"/>
          <a:ea typeface="+mn-ea"/>
          <a:cs typeface="+mn-cs"/>
          <a:sym typeface="Gill Sans"/>
        </a:defRPr>
      </a:lvl3pPr>
      <a:lvl4pPr indent="685800" algn="ctr" defTabSz="584200">
        <a:defRPr sz="8400">
          <a:latin typeface="+mn-lt"/>
          <a:ea typeface="+mn-ea"/>
          <a:cs typeface="+mn-cs"/>
          <a:sym typeface="Gill Sans"/>
        </a:defRPr>
      </a:lvl4pPr>
      <a:lvl5pPr indent="914400" algn="ctr" defTabSz="584200">
        <a:defRPr sz="8400">
          <a:latin typeface="+mn-lt"/>
          <a:ea typeface="+mn-ea"/>
          <a:cs typeface="+mn-cs"/>
          <a:sym typeface="Gill Sans"/>
        </a:defRPr>
      </a:lvl5pPr>
      <a:lvl6pPr indent="1143000" algn="ctr" defTabSz="584200">
        <a:defRPr sz="8400">
          <a:latin typeface="+mn-lt"/>
          <a:ea typeface="+mn-ea"/>
          <a:cs typeface="+mn-cs"/>
          <a:sym typeface="Gill Sans"/>
        </a:defRPr>
      </a:lvl6pPr>
      <a:lvl7pPr indent="1371600" algn="ctr" defTabSz="584200">
        <a:defRPr sz="8400">
          <a:latin typeface="+mn-lt"/>
          <a:ea typeface="+mn-ea"/>
          <a:cs typeface="+mn-cs"/>
          <a:sym typeface="Gill Sans"/>
        </a:defRPr>
      </a:lvl7pPr>
      <a:lvl8pPr indent="1600200" algn="ctr" defTabSz="584200">
        <a:defRPr sz="8400">
          <a:latin typeface="+mn-lt"/>
          <a:ea typeface="+mn-ea"/>
          <a:cs typeface="+mn-cs"/>
          <a:sym typeface="Gill Sans"/>
        </a:defRPr>
      </a:lvl8pPr>
      <a:lvl9pPr indent="1828800" algn="ctr" defTabSz="584200">
        <a:defRPr sz="8400">
          <a:latin typeface="+mn-lt"/>
          <a:ea typeface="+mn-ea"/>
          <a:cs typeface="+mn-cs"/>
          <a:sym typeface="Gill Sans"/>
        </a:defRPr>
      </a:lvl9pPr>
    </p:titleStyle>
    <p:bodyStyle>
      <a:lvl1pPr marL="889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1pPr>
      <a:lvl2pPr marL="13335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2pPr>
      <a:lvl3pPr marL="1778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3pPr>
      <a:lvl4pPr marL="22225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4pPr>
      <a:lvl5pPr marL="2667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5pPr>
      <a:lvl6pPr marL="30226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6pPr>
      <a:lvl7pPr marL="33782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7pPr>
      <a:lvl8pPr marL="37338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8pPr>
      <a:lvl9pPr marL="40894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7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1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ettercrypto.org/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7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aaron@XXX.org" TargetMode="External"/><Relationship Id="rId3" Type="http://schemas.openxmlformats.org/officeDocument/2006/relationships/hyperlink" Target="mailto:david@autopsit.org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28476" y="-43451"/>
            <a:ext cx="17861752" cy="9840502"/>
          </a:xfrm>
          <a:prstGeom prst="rect">
            <a:avLst/>
          </a:prstGeom>
          <a:ln w="25400">
            <a:miter lim="400000"/>
          </a:ln>
          <a:effectLst>
            <a:reflection stA="50000" endPos="40000" dir="5400000" sy="-100000" algn="bl" rotWithShape="0"/>
          </a:effectLst>
        </p:spPr>
      </p:pic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BetterCrypto</a:t>
            </a:r>
            <a:endParaRPr lang="en-US" dirty="0"/>
          </a:p>
        </p:txBody>
      </p:sp>
      <p:pic>
        <p:nvPicPr>
          <p:cNvPr id="5" name="dropped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1250" y="3029577"/>
            <a:ext cx="4180960" cy="331996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04616177"/>
      </p:ext>
    </p:extLst>
  </p:cSld>
  <p:clrMapOvr>
    <a:masterClrMapping/>
  </p:clrMapOvr>
  <p:transition xmlns:p14="http://schemas.microsoft.com/office/powerpoint/2010/main"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Why?</a:t>
            </a:r>
            <a:endParaRPr sz="8400" dirty="0"/>
          </a:p>
        </p:txBody>
      </p:sp>
      <p:sp>
        <p:nvSpPr>
          <p:cNvPr id="61" name="Shape 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Crypto is cryptic</a:t>
            </a:r>
          </a:p>
          <a:p>
            <a:pPr lvl="0">
              <a:defRPr sz="1800"/>
            </a:pPr>
            <a:r>
              <a:rPr sz="4200"/>
              <a:t>A lot of difficult concepts</a:t>
            </a:r>
          </a:p>
          <a:p>
            <a:pPr lvl="0">
              <a:defRPr sz="1800"/>
            </a:pPr>
            <a:r>
              <a:rPr sz="4200"/>
              <a:t>A lot of algorithms</a:t>
            </a:r>
          </a:p>
          <a:p>
            <a:pPr lvl="0">
              <a:defRPr sz="1800"/>
            </a:pPr>
            <a:r>
              <a:rPr sz="4200"/>
              <a:t>A lot of parameters</a:t>
            </a:r>
          </a:p>
          <a:p>
            <a:pPr lvl="0">
              <a:defRPr sz="1800"/>
            </a:pPr>
            <a:r>
              <a:rPr sz="4200"/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The Idea</a:t>
            </a:r>
            <a:endParaRPr sz="8400" dirty="0"/>
          </a:p>
        </p:txBody>
      </p:sp>
      <p:sp>
        <p:nvSpPr>
          <p:cNvPr id="64" name="Shape 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Really difficult for systems administrators</a:t>
            </a:r>
          </a:p>
          <a:p>
            <a:pPr lvl="1">
              <a:defRPr sz="1800"/>
            </a:pPr>
            <a:r>
              <a:rPr sz="4200"/>
              <a:t>A “cookbook” can help!</a:t>
            </a:r>
          </a:p>
          <a:p>
            <a:pPr lvl="2">
              <a:defRPr sz="1800"/>
            </a:pPr>
            <a:r>
              <a:rPr sz="4200"/>
              <a:t>That’s BetterCrypo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That’s not…</a:t>
            </a:r>
            <a:endParaRPr sz="8400" dirty="0"/>
          </a:p>
        </p:txBody>
      </p:sp>
      <p:sp>
        <p:nvSpPr>
          <p:cNvPr id="67" name="Shape 6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A crypto course</a:t>
            </a:r>
          </a:p>
          <a:p>
            <a:pPr lvl="0">
              <a:defRPr sz="1800"/>
            </a:pPr>
            <a:r>
              <a:rPr sz="4200"/>
              <a:t>A static document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In short</a:t>
            </a:r>
            <a:endParaRPr sz="8400" dirty="0"/>
          </a:p>
        </p:txBody>
      </p:sp>
      <p:sp>
        <p:nvSpPr>
          <p:cNvPr id="70" name="Shape 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Community effort to produce best practices</a:t>
            </a:r>
          </a:p>
          <a:p>
            <a:pPr lvl="0">
              <a:defRPr sz="1800"/>
            </a:pPr>
            <a:r>
              <a:rPr sz="4200"/>
              <a:t>Continuous effort</a:t>
            </a:r>
          </a:p>
          <a:p>
            <a:pPr lvl="0">
              <a:defRPr sz="1800"/>
            </a:pPr>
            <a:r>
              <a:rPr sz="4200"/>
              <a:t>Mixed expertises</a:t>
            </a:r>
          </a:p>
          <a:p>
            <a:pPr lvl="0">
              <a:defRPr sz="1800"/>
            </a:pPr>
            <a:r>
              <a:rPr sz="4200"/>
              <a:t>Open to comments / suggestions / improvements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2 parts</a:t>
            </a:r>
            <a:endParaRPr sz="8400" dirty="0"/>
          </a:p>
        </p:txBody>
      </p:sp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First part = configurations</a:t>
            </a:r>
          </a:p>
          <a:p>
            <a:pPr lvl="1">
              <a:defRPr sz="1800"/>
            </a:pPr>
            <a:r>
              <a:rPr sz="4200"/>
              <a:t>The most important part</a:t>
            </a:r>
          </a:p>
          <a:p>
            <a:pPr lvl="1">
              <a:defRPr sz="1800"/>
            </a:pPr>
            <a:r>
              <a:rPr sz="4200"/>
              <a:t>Cover as many tools as possible</a:t>
            </a:r>
          </a:p>
          <a:p>
            <a:pPr lvl="0">
              <a:defRPr sz="1800"/>
            </a:pPr>
            <a:r>
              <a:rPr sz="4200"/>
              <a:t>Second part = theory</a:t>
            </a:r>
          </a:p>
          <a:p>
            <a:pPr lvl="1">
              <a:defRPr sz="1800"/>
            </a:pPr>
            <a:r>
              <a:rPr sz="4200"/>
              <a:t>Explain and justify choose we made</a:t>
            </a:r>
          </a:p>
          <a:p>
            <a:pPr lvl="2">
              <a:defRPr sz="1800"/>
            </a:pPr>
            <a:r>
              <a:rPr sz="4200"/>
              <a:t>Transparency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How to use?</a:t>
            </a:r>
          </a:p>
        </p:txBody>
      </p:sp>
      <p:pic>
        <p:nvPicPr>
          <p:cNvPr id="76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3337" y="2507520"/>
            <a:ext cx="10358126" cy="68520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Crypto in a nutshell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964" y="1721431"/>
            <a:ext cx="8257719" cy="505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33600"/>
      </p:ext>
    </p:extLst>
  </p:cSld>
  <p:clrMapOvr>
    <a:masterClrMapping/>
  </p:clrMapOvr>
  <p:transition xmlns:p14="http://schemas.microsoft.com/office/powerpoint/2010/main"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Goals</a:t>
            </a:r>
            <a:endParaRPr sz="8400" dirty="0"/>
          </a:p>
        </p:txBody>
      </p:sp>
      <p:sp>
        <p:nvSpPr>
          <p:cNvPr id="79" name="Shape 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2 types of goals:</a:t>
            </a:r>
          </a:p>
          <a:p>
            <a:pPr lvl="1">
              <a:defRPr sz="1800"/>
            </a:pPr>
            <a:r>
              <a:rPr sz="4200"/>
              <a:t>protect the contact of the message</a:t>
            </a:r>
          </a:p>
          <a:p>
            <a:pPr lvl="1">
              <a:defRPr sz="1800"/>
            </a:pPr>
            <a:r>
              <a:rPr sz="4200"/>
              <a:t>identify the author</a:t>
            </a:r>
          </a:p>
          <a:p>
            <a:pPr lvl="0">
              <a:defRPr sz="1800"/>
            </a:pPr>
            <a:r>
              <a:rPr sz="4200"/>
              <a:t>Can be combined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Symetric Ciphering</a:t>
            </a:r>
          </a:p>
        </p:txBody>
      </p:sp>
      <p:sp>
        <p:nvSpPr>
          <p:cNvPr id="82" name="Shape 8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770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The key is shared</a:t>
            </a:r>
          </a:p>
        </p:txBody>
      </p:sp>
      <p:pic>
        <p:nvPicPr>
          <p:cNvPr id="83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9479" y="4173735"/>
            <a:ext cx="8025842" cy="50123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9402" y="2440377"/>
            <a:ext cx="10765996" cy="48728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Asymetric Ciphering</a:t>
            </a:r>
          </a:p>
        </p:txBody>
      </p:sp>
      <p:sp>
        <p:nvSpPr>
          <p:cNvPr id="86" name="Shape 86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177576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Public key is published</a:t>
            </a:r>
          </a:p>
          <a:p>
            <a:pPr lvl="0">
              <a:defRPr sz="1800"/>
            </a:pPr>
            <a:r>
              <a:rPr sz="4200"/>
              <a:t>Private key HAS to be secured</a:t>
            </a:r>
          </a:p>
        </p:txBody>
      </p:sp>
      <p:pic>
        <p:nvPicPr>
          <p:cNvPr id="87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3437" y="4620567"/>
            <a:ext cx="7777926" cy="49873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Signing</a:t>
            </a:r>
          </a:p>
        </p:txBody>
      </p:sp>
      <p:sp>
        <p:nvSpPr>
          <p:cNvPr id="90" name="Shape 90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100766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Author identity is proved</a:t>
            </a:r>
          </a:p>
        </p:txBody>
      </p:sp>
      <p:pic>
        <p:nvPicPr>
          <p:cNvPr id="91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60136" y="3763565"/>
            <a:ext cx="9015128" cy="5997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The asymmetric magic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idx="1"/>
          </p:nvPr>
        </p:nvSpPr>
        <p:spPr>
          <a:xfrm>
            <a:off x="1270000" y="2383681"/>
            <a:ext cx="10464800" cy="6484839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RSA “formula” </a:t>
            </a:r>
            <a:r>
              <a:rPr sz="4200" dirty="0" smtClean="0"/>
              <a:t>:</a:t>
            </a:r>
            <a:r>
              <a:rPr lang="nl-BE" sz="4200" dirty="0" smtClean="0"/>
              <a:t> </a:t>
            </a:r>
            <a:endParaRPr sz="4200" dirty="0"/>
          </a:p>
          <a:p>
            <a:pPr lvl="2">
              <a:defRPr sz="1800"/>
            </a:pPr>
            <a:r>
              <a:rPr sz="4200" dirty="0"/>
              <a:t>with</a:t>
            </a:r>
          </a:p>
          <a:p>
            <a:pPr lvl="3">
              <a:defRPr sz="1800"/>
            </a:pPr>
            <a:r>
              <a:rPr sz="4200" dirty="0"/>
              <a:t>c which is the ciphertext</a:t>
            </a:r>
          </a:p>
          <a:p>
            <a:pPr lvl="3">
              <a:defRPr sz="1800"/>
            </a:pPr>
            <a:r>
              <a:rPr sz="4200" dirty="0"/>
              <a:t>m is the cleartext message</a:t>
            </a:r>
          </a:p>
          <a:p>
            <a:pPr lvl="3">
              <a:defRPr sz="1800"/>
            </a:pPr>
            <a:r>
              <a:rPr sz="4200" dirty="0"/>
              <a:t>e and n are the public key</a:t>
            </a:r>
          </a:p>
          <a:p>
            <a:pPr lvl="1">
              <a:defRPr sz="1800"/>
            </a:pPr>
            <a:r>
              <a:rPr sz="4200" dirty="0"/>
              <a:t>Uncipher with </a:t>
            </a:r>
            <a:endParaRPr sz="4200" dirty="0" smtClean="0"/>
          </a:p>
          <a:p>
            <a:pPr lvl="3">
              <a:defRPr sz="1800"/>
            </a:pPr>
            <a:r>
              <a:rPr sz="4200" dirty="0" smtClean="0"/>
              <a:t>d being the private key</a:t>
            </a:r>
            <a:endParaRPr sz="4200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014008"/>
              </p:ext>
            </p:extLst>
          </p:nvPr>
        </p:nvGraphicFramePr>
        <p:xfrm>
          <a:off x="5877281" y="2245437"/>
          <a:ext cx="4458677" cy="10845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Equation" r:id="rId3" imgW="939800" imgH="228600" progId="Equation.3">
                  <p:embed/>
                </p:oleObj>
              </mc:Choice>
              <mc:Fallback>
                <p:oleObj name="Equation" r:id="rId3" imgW="939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77281" y="2245437"/>
                        <a:ext cx="4458677" cy="10845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5014502"/>
              </p:ext>
            </p:extLst>
          </p:nvPr>
        </p:nvGraphicFramePr>
        <p:xfrm>
          <a:off x="6088306" y="6970088"/>
          <a:ext cx="4519613" cy="1084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0" name="Equation" r:id="rId5" imgW="952500" imgH="228600" progId="Equation.3">
                  <p:embed/>
                </p:oleObj>
              </mc:Choice>
              <mc:Fallback>
                <p:oleObj name="Equation" r:id="rId5" imgW="952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88306" y="6970088"/>
                        <a:ext cx="4519613" cy="1084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Diffie-Helleman</a:t>
            </a:r>
          </a:p>
        </p:txBody>
      </p:sp>
      <p:sp>
        <p:nvSpPr>
          <p:cNvPr id="100" name="Shape 100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770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How to share a secret key?</a:t>
            </a:r>
          </a:p>
        </p:txBody>
      </p:sp>
      <p:pic>
        <p:nvPicPr>
          <p:cNvPr id="101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57514" y="3430805"/>
            <a:ext cx="7489772" cy="61415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Ephemeral</a:t>
            </a:r>
            <a:br>
              <a:rPr sz="8400"/>
            </a:br>
            <a:r>
              <a:rPr sz="8400"/>
              <a:t>Diffie-Helleman</a:t>
            </a:r>
          </a:p>
        </p:txBody>
      </p:sp>
      <p:sp>
        <p:nvSpPr>
          <p:cNvPr id="104" name="Shape 104"/>
          <p:cNvSpPr>
            <a:spLocks noGrp="1"/>
          </p:cNvSpPr>
          <p:nvPr>
            <p:ph type="body" idx="1"/>
          </p:nvPr>
        </p:nvSpPr>
        <p:spPr>
          <a:xfrm>
            <a:off x="1270000" y="3390900"/>
            <a:ext cx="10464800" cy="5685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Regular mode</a:t>
            </a:r>
          </a:p>
          <a:p>
            <a:pPr lvl="1">
              <a:defRPr sz="1800"/>
            </a:pPr>
            <a:r>
              <a:rPr sz="4200"/>
              <a:t>Public and private keys are kept</a:t>
            </a:r>
          </a:p>
          <a:p>
            <a:pPr lvl="0">
              <a:defRPr sz="1800"/>
            </a:pPr>
            <a:r>
              <a:rPr sz="4200"/>
              <a:t>Ephemeral mode</a:t>
            </a:r>
          </a:p>
          <a:p>
            <a:pPr lvl="1">
              <a:defRPr sz="1800"/>
            </a:pPr>
            <a:r>
              <a:rPr sz="4200"/>
              <a:t>New keys are generated each time</a:t>
            </a:r>
          </a:p>
          <a:p>
            <a:pPr lvl="2">
              <a:defRPr sz="1800"/>
            </a:pPr>
            <a:r>
              <a:rPr sz="4200"/>
              <a:t>By one of the parties at least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Hashing</a:t>
            </a:r>
          </a:p>
        </p:txBody>
      </p:sp>
      <p:sp>
        <p:nvSpPr>
          <p:cNvPr id="107" name="Shape 107"/>
          <p:cNvSpPr>
            <a:spLocks noGrp="1"/>
          </p:cNvSpPr>
          <p:nvPr>
            <p:ph type="body" idx="1"/>
          </p:nvPr>
        </p:nvSpPr>
        <p:spPr>
          <a:xfrm>
            <a:off x="1270000" y="2463800"/>
            <a:ext cx="10464800" cy="376173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Take long piece of data and produce a probably unique signature</a:t>
            </a:r>
          </a:p>
          <a:p>
            <a:pPr lvl="0">
              <a:defRPr sz="1800"/>
            </a:pPr>
            <a:r>
              <a:rPr sz="4200"/>
              <a:t>Probability of collision for SHA1:</a:t>
            </a:r>
          </a:p>
          <a:p>
            <a:pPr lvl="1">
              <a:defRPr sz="1800"/>
            </a:pPr>
            <a:r>
              <a:rPr sz="4200"/>
              <a:t>1 over 1461501637330902918203684832716283019655932542976</a:t>
            </a:r>
          </a:p>
        </p:txBody>
      </p:sp>
      <p:pic>
        <p:nvPicPr>
          <p:cNvPr id="108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7061" y="6489196"/>
            <a:ext cx="12448375" cy="31465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ECC</a:t>
            </a:r>
          </a:p>
        </p:txBody>
      </p:sp>
      <p:sp>
        <p:nvSpPr>
          <p:cNvPr id="111" name="Shape 1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Elliptic curve cryptography (ECC)</a:t>
            </a:r>
          </a:p>
          <a:p>
            <a:pPr lvl="0">
              <a:defRPr sz="1800"/>
            </a:pPr>
            <a:r>
              <a:rPr sz="4200"/>
              <a:t>Finding the discrete logarithm of a random elliptic curve element </a:t>
            </a:r>
          </a:p>
          <a:p>
            <a:pPr lvl="1">
              <a:defRPr sz="1800"/>
            </a:pPr>
            <a:r>
              <a:rPr sz="4200"/>
              <a:t>Only knowing a base point </a:t>
            </a:r>
          </a:p>
          <a:p>
            <a:pPr lvl="1">
              <a:defRPr sz="1800"/>
            </a:pPr>
            <a:r>
              <a:rPr sz="4200"/>
              <a:t>Assumed to be infeasible</a:t>
            </a:r>
          </a:p>
          <a:p>
            <a:pPr lvl="0">
              <a:defRPr sz="1800"/>
            </a:pPr>
            <a:r>
              <a:rPr sz="4200"/>
              <a:t>Reduced key length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title"/>
          </p:nvPr>
        </p:nvSpPr>
        <p:spPr>
          <a:xfrm>
            <a:off x="1270000" y="508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Some thoughts on ECC</a:t>
            </a:r>
          </a:p>
        </p:txBody>
      </p:sp>
      <p:sp>
        <p:nvSpPr>
          <p:cNvPr id="114" name="Shape 114"/>
          <p:cNvSpPr>
            <a:spLocks noGrp="1"/>
          </p:cNvSpPr>
          <p:nvPr>
            <p:ph type="body" idx="1"/>
          </p:nvPr>
        </p:nvSpPr>
        <p:spPr>
          <a:xfrm>
            <a:off x="422274" y="2540000"/>
            <a:ext cx="12160251" cy="71421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Currently this is under heavy debate</a:t>
            </a:r>
          </a:p>
          <a:p>
            <a:pPr lvl="0">
              <a:defRPr sz="1800"/>
            </a:pPr>
            <a:r>
              <a:rPr sz="4200"/>
              <a:t>Trust the Math</a:t>
            </a:r>
          </a:p>
          <a:p>
            <a:pPr lvl="0">
              <a:defRPr sz="1800"/>
            </a:pPr>
            <a:r>
              <a:rPr sz="4200"/>
              <a:t>“Nothing Up My Sleeve Numbers”</a:t>
            </a:r>
          </a:p>
          <a:p>
            <a:pPr lvl="0">
              <a:defRPr sz="1800"/>
            </a:pPr>
            <a:r>
              <a:rPr sz="4200"/>
              <a:t>eg. NIST P-256 (http://safecurves.cr.yp.to/rigid.html)</a:t>
            </a:r>
          </a:p>
          <a:p>
            <a:pPr lvl="0">
              <a:defRPr sz="1800"/>
            </a:pPr>
            <a:r>
              <a:rPr sz="4200"/>
              <a:t>Coefficients generated by hashing the unexplained </a:t>
            </a:r>
            <a:r>
              <a:rPr sz="3800">
                <a:latin typeface="Gill Sans Light"/>
                <a:ea typeface="Gill Sans Light"/>
                <a:cs typeface="Gill Sans Light"/>
                <a:sym typeface="Gill Sans Light"/>
              </a:rPr>
              <a:t>seed c49d3608 86e70493 6a6678e1 139d26b7 819f7e90</a:t>
            </a:r>
            <a:r>
              <a:rPr sz="4200"/>
              <a:t>.</a:t>
            </a:r>
          </a:p>
          <a:p>
            <a:pPr lvl="0">
              <a:defRPr sz="1800"/>
            </a:pPr>
            <a:r>
              <a:rPr sz="4200"/>
              <a:t>Might have to change settings tomorrow</a:t>
            </a:r>
          </a:p>
          <a:p>
            <a:pPr lvl="0">
              <a:defRPr sz="1800"/>
            </a:pPr>
            <a:r>
              <a:rPr sz="4200"/>
              <a:t>Most Applications only work with NIST-Curves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SSL</a:t>
            </a:r>
          </a:p>
        </p:txBody>
      </p:sp>
      <p:sp>
        <p:nvSpPr>
          <p:cNvPr id="117" name="Shape 117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770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Explain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Stream vs Block Cipher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idx="1"/>
          </p:nvPr>
        </p:nvSpPr>
        <p:spPr>
          <a:xfrm>
            <a:off x="1270000" y="2095500"/>
            <a:ext cx="10464800" cy="741714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Stream cipher</a:t>
            </a:r>
          </a:p>
          <a:p>
            <a:pPr lvl="1">
              <a:defRPr sz="1800"/>
            </a:pPr>
            <a:r>
              <a:rPr sz="4200"/>
              <a:t>Generate an “infinite” key stream</a:t>
            </a:r>
          </a:p>
          <a:p>
            <a:pPr lvl="1">
              <a:defRPr sz="1800"/>
            </a:pPr>
            <a:r>
              <a:rPr sz="4200"/>
              <a:t>Difficult to correctly use</a:t>
            </a:r>
          </a:p>
          <a:p>
            <a:pPr lvl="2">
              <a:defRPr sz="1800"/>
            </a:pPr>
            <a:r>
              <a:rPr sz="4200"/>
              <a:t>Re-use of keys</a:t>
            </a:r>
          </a:p>
          <a:p>
            <a:pPr lvl="1">
              <a:defRPr sz="1800"/>
            </a:pPr>
            <a:r>
              <a:rPr sz="4200"/>
              <a:t>Faster</a:t>
            </a:r>
          </a:p>
          <a:p>
            <a:pPr lvl="0">
              <a:defRPr sz="1800"/>
            </a:pPr>
            <a:r>
              <a:rPr sz="4200"/>
              <a:t>Block cipher</a:t>
            </a:r>
          </a:p>
          <a:p>
            <a:pPr lvl="1">
              <a:defRPr sz="1800"/>
            </a:pPr>
            <a:r>
              <a:rPr sz="4200"/>
              <a:t>Cipher by block with padding</a:t>
            </a:r>
          </a:p>
          <a:p>
            <a:pPr lvl="1">
              <a:defRPr sz="1800"/>
            </a:pPr>
            <a:r>
              <a:rPr sz="4200"/>
              <a:t>Could include integrity protection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0508" t="7192" r="4127" b="7862"/>
          <a:stretch/>
        </p:blipFill>
        <p:spPr>
          <a:xfrm>
            <a:off x="10895627" y="7859320"/>
            <a:ext cx="2109174" cy="1894280"/>
          </a:xfrm>
          <a:prstGeom prst="rect">
            <a:avLst/>
          </a:prstGeom>
        </p:spPr>
      </p:pic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ts val="9400"/>
              </a:lnSpc>
              <a:defRPr sz="5300">
                <a:solidFill>
                  <a:srgbClr val="3F3F3F"/>
                </a:solidFill>
                <a:latin typeface="Futura"/>
                <a:ea typeface="Futura"/>
                <a:cs typeface="Futura"/>
                <a:sym typeface="Futura"/>
                <a:hlinkClick r:id="rId3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300" dirty="0">
                <a:solidFill>
                  <a:schemeClr val="tx1"/>
                </a:solidFill>
              </a:rPr>
              <a:t>BetterCrypto⋅org</a:t>
            </a:r>
            <a:endParaRPr sz="5300" dirty="0">
              <a:solidFill>
                <a:schemeClr val="tx1"/>
              </a:solidFill>
              <a:hlinkClick r:id="rId3"/>
            </a:endParaRP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ts val="7000"/>
              </a:lnSpc>
              <a:defRPr>
                <a:solidFill>
                  <a:srgbClr val="3F3F3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3F3F3F"/>
                </a:solidFill>
              </a:rPr>
              <a:t>Applied Crypto Hardening</a:t>
            </a:r>
          </a:p>
        </p:txBody>
      </p:sp>
      <p:pic>
        <p:nvPicPr>
          <p:cNvPr id="48" name="dropped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16100" y="1943100"/>
            <a:ext cx="2083724" cy="17907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1666041" y="7275666"/>
            <a:ext cx="2619106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David Durvaux</a:t>
            </a: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Aaron</a:t>
            </a:r>
            <a:r>
              <a:rPr kumimoji="0" lang="en-US" sz="32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Kaplan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76366" y="7583673"/>
            <a:ext cx="385689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Gill Sans"/>
              </a:rPr>
              <a:t>Brussels</a:t>
            </a:r>
            <a:r>
              <a:rPr lang="en-US" sz="3200" dirty="0" smtClean="0">
                <a:solidFill>
                  <a:srgbClr val="000000"/>
                </a:solidFill>
              </a:rPr>
              <a:t>, 9</a:t>
            </a:r>
            <a:r>
              <a:rPr lang="en-US" sz="3200" baseline="30000" dirty="0" smtClean="0">
                <a:solidFill>
                  <a:srgbClr val="000000"/>
                </a:solidFill>
              </a:rPr>
              <a:t>th</a:t>
            </a:r>
            <a:r>
              <a:rPr lang="en-US" sz="3200" dirty="0" smtClean="0">
                <a:solidFill>
                  <a:srgbClr val="000000"/>
                </a:solidFill>
              </a:rPr>
              <a:t> June 2014</a:t>
            </a:r>
            <a:endParaRPr kumimoji="0" lang="en-US" sz="32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sym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6025" y="321085"/>
            <a:ext cx="3568700" cy="1054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353" y="8264568"/>
            <a:ext cx="2831900" cy="148903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Some algorithms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1270000" y="2209800"/>
            <a:ext cx="10464800" cy="6832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200" dirty="0" smtClean="0"/>
              <a:t>Symetric Ciphering</a:t>
            </a:r>
            <a:endParaRPr sz="4200" dirty="0" smtClean="0"/>
          </a:p>
          <a:p>
            <a:pPr lvl="1">
              <a:defRPr sz="1800"/>
            </a:pPr>
            <a:r>
              <a:rPr lang="nl-BE" sz="4200" dirty="0" smtClean="0"/>
              <a:t>DES / 3DES</a:t>
            </a:r>
            <a:endParaRPr sz="4200" dirty="0" smtClean="0"/>
          </a:p>
          <a:p>
            <a:pPr lvl="1">
              <a:defRPr sz="1800"/>
            </a:pPr>
            <a:r>
              <a:rPr lang="nl-BE" sz="4200" dirty="0" smtClean="0"/>
              <a:t>AES (Rijndael)</a:t>
            </a:r>
            <a:endParaRPr sz="4200" dirty="0"/>
          </a:p>
          <a:p>
            <a:pPr lvl="1">
              <a:defRPr sz="1800"/>
            </a:pPr>
            <a:r>
              <a:rPr lang="nl-BE" sz="4200" dirty="0" smtClean="0"/>
              <a:t>Camellia</a:t>
            </a:r>
            <a:endParaRPr sz="4200" dirty="0"/>
          </a:p>
          <a:p>
            <a:pPr lvl="0">
              <a:defRPr sz="1800"/>
            </a:pPr>
            <a:r>
              <a:rPr lang="nl-BE" sz="4200" dirty="0" smtClean="0"/>
              <a:t>Asymetric Ciphering</a:t>
            </a:r>
            <a:endParaRPr sz="4200" dirty="0"/>
          </a:p>
          <a:p>
            <a:pPr lvl="1">
              <a:defRPr sz="1800"/>
            </a:pPr>
            <a:r>
              <a:rPr lang="nl-BE" sz="4200" dirty="0" smtClean="0"/>
              <a:t>RSA</a:t>
            </a:r>
          </a:p>
          <a:p>
            <a:pPr lvl="1">
              <a:defRPr sz="1800"/>
            </a:pPr>
            <a:r>
              <a:rPr lang="nl-BE" sz="4200" dirty="0" smtClean="0"/>
              <a:t>PGP (GPG)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Some algorithms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1270000" y="2209800"/>
            <a:ext cx="10464800" cy="6832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Hash</a:t>
            </a:r>
          </a:p>
          <a:p>
            <a:pPr lvl="1">
              <a:defRPr sz="1800"/>
            </a:pPr>
            <a:r>
              <a:rPr sz="4200"/>
              <a:t>SHA1</a:t>
            </a:r>
          </a:p>
          <a:p>
            <a:pPr lvl="1">
              <a:defRPr sz="1800"/>
            </a:pPr>
            <a:r>
              <a:rPr sz="4200"/>
              <a:t>SHA256</a:t>
            </a:r>
          </a:p>
          <a:p>
            <a:pPr lvl="1">
              <a:defRPr sz="1800"/>
            </a:pPr>
            <a:r>
              <a:rPr sz="4200"/>
              <a:t>SHA512</a:t>
            </a:r>
          </a:p>
          <a:p>
            <a:pPr lvl="0">
              <a:defRPr sz="1800"/>
            </a:pPr>
            <a:r>
              <a:rPr sz="4200"/>
              <a:t>Key Exchange</a:t>
            </a:r>
          </a:p>
          <a:p>
            <a:pPr lvl="1">
              <a:defRPr sz="1800"/>
            </a:pPr>
            <a:r>
              <a:rPr sz="4200"/>
              <a:t>Diffie Helleman</a:t>
            </a:r>
          </a:p>
        </p:txBody>
      </p:sp>
    </p:spTree>
    <p:extLst>
      <p:ext uri="{BB962C8B-B14F-4D97-AF65-F5344CB8AC3E}">
        <p14:creationId xmlns:p14="http://schemas.microsoft.com/office/powerpoint/2010/main" val="1326752582"/>
      </p:ext>
    </p:extLst>
  </p:cSld>
  <p:clrMapOvr>
    <a:masterClrMapping/>
  </p:clrMapOvr>
  <p:transition xmlns:p14="http://schemas.microsoft.com/office/powerpoint/2010/main"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Algorithm vs Implementation!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Heartbeat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Heartbeat</a:t>
            </a:r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xfrm>
            <a:off x="1270000" y="5239543"/>
            <a:ext cx="10464800" cy="3701257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payload (pl) and payload_length (payload) are controlled by attacker</a:t>
            </a:r>
          </a:p>
          <a:p>
            <a:pPr lvl="0">
              <a:defRPr sz="1800"/>
            </a:pPr>
            <a:r>
              <a:rPr sz="4200"/>
              <a:t>memcpy will copy a part of the victim memory to the reply…</a:t>
            </a:r>
          </a:p>
        </p:txBody>
      </p:sp>
      <p:sp>
        <p:nvSpPr>
          <p:cNvPr id="130" name="Shape 130"/>
          <p:cNvSpPr/>
          <p:nvPr/>
        </p:nvSpPr>
        <p:spPr>
          <a:xfrm>
            <a:off x="1441394" y="2273300"/>
            <a:ext cx="10858612" cy="254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4200">
                <a:latin typeface="Gill Sans Light"/>
                <a:ea typeface="Gill Sans Light"/>
                <a:cs typeface="Gill Sans Light"/>
                <a:sym typeface="Gill Sans Light"/>
              </a:rPr>
              <a:t>/* Enter response type, length and copy payload */</a:t>
            </a:r>
          </a:p>
          <a:p>
            <a:pPr lvl="0" algn="l">
              <a:defRPr sz="1800"/>
            </a:pPr>
            <a:r>
              <a:rPr sz="4200">
                <a:latin typeface="Gill Sans Light"/>
                <a:ea typeface="Gill Sans Light"/>
                <a:cs typeface="Gill Sans Light"/>
                <a:sym typeface="Gill Sans Light"/>
              </a:rPr>
              <a:t>*bp++ = TLS1_HB_RESPONSE;</a:t>
            </a:r>
          </a:p>
          <a:p>
            <a:pPr lvl="0" algn="l">
              <a:defRPr sz="1800"/>
            </a:pPr>
            <a:r>
              <a:rPr sz="4200">
                <a:latin typeface="Gill Sans Light"/>
                <a:ea typeface="Gill Sans Light"/>
                <a:cs typeface="Gill Sans Light"/>
                <a:sym typeface="Gill Sans Light"/>
              </a:rPr>
              <a:t>s2n(payload, bp);</a:t>
            </a:r>
          </a:p>
          <a:p>
            <a:pPr lvl="0" algn="l">
              <a:defRPr sz="1800"/>
            </a:pPr>
            <a:r>
              <a:rPr sz="4200">
                <a:latin typeface="Gill Sans Light"/>
                <a:ea typeface="Gill Sans Light"/>
                <a:cs typeface="Gill Sans Light"/>
                <a:sym typeface="Gill Sans Light"/>
              </a:rPr>
              <a:t>memcpy(bp, pl, payload);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BetterCrypto CipherSuite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xfrm>
            <a:off x="1270000" y="2908300"/>
            <a:ext cx="10464800" cy="633035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2 cipher suites</a:t>
            </a:r>
          </a:p>
          <a:p>
            <a:pPr lvl="1">
              <a:defRPr sz="1800"/>
            </a:pPr>
            <a:r>
              <a:rPr sz="4200"/>
              <a:t>version A</a:t>
            </a:r>
          </a:p>
          <a:p>
            <a:pPr lvl="2">
              <a:defRPr sz="1800"/>
            </a:pPr>
            <a:r>
              <a:rPr sz="4200"/>
              <a:t>stronger</a:t>
            </a:r>
          </a:p>
          <a:p>
            <a:pPr lvl="2">
              <a:defRPr sz="1800"/>
            </a:pPr>
            <a:r>
              <a:rPr sz="4200"/>
              <a:t>less supported client</a:t>
            </a:r>
          </a:p>
          <a:p>
            <a:pPr lvl="1">
              <a:defRPr sz="1800"/>
            </a:pPr>
            <a:r>
              <a:rPr sz="4200"/>
              <a:t>version B</a:t>
            </a:r>
          </a:p>
          <a:p>
            <a:pPr lvl="2">
              <a:defRPr sz="1800"/>
            </a:pPr>
            <a:r>
              <a:rPr sz="4200"/>
              <a:t>weaker</a:t>
            </a:r>
          </a:p>
          <a:p>
            <a:pPr lvl="2">
              <a:defRPr sz="1800"/>
            </a:pPr>
            <a:r>
              <a:rPr sz="4200"/>
              <a:t>more “universal”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Cipher Suite A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xfrm>
            <a:off x="1270000" y="2501900"/>
            <a:ext cx="10464800" cy="4216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TLS 1.2</a:t>
            </a:r>
          </a:p>
          <a:p>
            <a:pPr lvl="0">
              <a:defRPr sz="1800"/>
            </a:pPr>
            <a:r>
              <a:rPr sz="4200"/>
              <a:t>Perfect forward secrecy / ephemeral Diffie Hellman</a:t>
            </a:r>
          </a:p>
          <a:p>
            <a:pPr lvl="0">
              <a:defRPr sz="1800"/>
            </a:pPr>
            <a:r>
              <a:rPr sz="4200"/>
              <a:t>Strong MACs (SHA-2) or</a:t>
            </a:r>
          </a:p>
          <a:p>
            <a:pPr lvl="0">
              <a:defRPr sz="1800"/>
            </a:pPr>
            <a:r>
              <a:rPr sz="4200"/>
              <a:t>GCM as Authenticated Encryption scheme</a:t>
            </a:r>
          </a:p>
        </p:txBody>
      </p:sp>
      <p:pic>
        <p:nvPicPr>
          <p:cNvPr id="137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6578" y="7020837"/>
            <a:ext cx="12291644" cy="2438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CiperSuite B</a:t>
            </a:r>
          </a:p>
        </p:txBody>
      </p:sp>
      <p:sp>
        <p:nvSpPr>
          <p:cNvPr id="140" name="Shape 140"/>
          <p:cNvSpPr>
            <a:spLocks noGrp="1"/>
          </p:cNvSpPr>
          <p:nvPr>
            <p:ph type="body" idx="1"/>
          </p:nvPr>
        </p:nvSpPr>
        <p:spPr>
          <a:xfrm>
            <a:off x="1270000" y="4597474"/>
            <a:ext cx="10464800" cy="205725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TLS 1.2, TLS 1.1, TLS 1.0</a:t>
            </a:r>
          </a:p>
          <a:p>
            <a:pPr lvl="0">
              <a:defRPr sz="1800"/>
            </a:pPr>
            <a:r>
              <a:rPr sz="4200"/>
              <a:t>Allowing SHA-1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Cipher Suite B</a:t>
            </a:r>
          </a:p>
        </p:txBody>
      </p:sp>
      <p:pic>
        <p:nvPicPr>
          <p:cNvPr id="143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6412" y="2135648"/>
            <a:ext cx="11611976" cy="76230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Key Length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idx="1"/>
          </p:nvPr>
        </p:nvSpPr>
        <p:spPr>
          <a:xfrm>
            <a:off x="1270000" y="2260600"/>
            <a:ext cx="10464800" cy="7059067"/>
          </a:xfrm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1200"/>
              </a:spcBef>
              <a:buSzTx/>
              <a:buNone/>
              <a:defRPr sz="1800"/>
            </a:pPr>
            <a:r>
              <a:rPr sz="3000" i="1">
                <a:latin typeface="Times Roman"/>
                <a:ea typeface="Times Roman"/>
                <a:cs typeface="Times Roman"/>
                <a:sym typeface="Times Roman"/>
              </a:rPr>
              <a:t>On the choice between AES256 and AES128: I would never consider using AES256, just like I don’t wear a helmet when I sit inside my car. It’s too much bother for the epsilon improvement in security.”</a:t>
            </a:r>
            <a:endParaRPr sz="3000">
              <a:latin typeface="Times Roman"/>
              <a:ea typeface="Times Roman"/>
              <a:cs typeface="Times Roman"/>
              <a:sym typeface="Times Roman"/>
            </a:endParaRPr>
          </a:p>
          <a:p>
            <a:pPr marL="0" lvl="0" indent="0" defTabSz="457200">
              <a:spcBef>
                <a:spcPts val="1200"/>
              </a:spcBef>
              <a:buSzTx/>
              <a:buNone/>
              <a:defRPr sz="1800"/>
            </a:pPr>
            <a:r>
              <a:rPr sz="3000">
                <a:latin typeface="Times Roman"/>
                <a:ea typeface="Times Roman"/>
                <a:cs typeface="Times Roman"/>
                <a:sym typeface="Times Roman"/>
              </a:rPr>
              <a:t>— Vincent Rijmen in a personal mail exchange Dec 2013</a:t>
            </a:r>
          </a:p>
          <a:p>
            <a:pPr lvl="0">
              <a:defRPr sz="1800"/>
            </a:pPr>
            <a:r>
              <a:rPr sz="4200"/>
              <a:t>Symetric</a:t>
            </a:r>
          </a:p>
          <a:p>
            <a:pPr lvl="1">
              <a:defRPr sz="1800"/>
            </a:pPr>
            <a:r>
              <a:rPr sz="4200"/>
              <a:t>128 bits</a:t>
            </a:r>
          </a:p>
          <a:p>
            <a:pPr lvl="0">
              <a:defRPr sz="1800"/>
            </a:pPr>
            <a:r>
              <a:rPr sz="4200"/>
              <a:t>Aysmetric</a:t>
            </a:r>
          </a:p>
          <a:p>
            <a:pPr lvl="1">
              <a:defRPr sz="1800"/>
            </a:pPr>
            <a:r>
              <a:rPr sz="4200"/>
              <a:t>3248 bits (RSA) 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1598" y="63435"/>
            <a:ext cx="10981603" cy="9626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Who</a:t>
            </a:r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xfrm>
            <a:off x="439886" y="2954139"/>
            <a:ext cx="12125029" cy="6413302"/>
          </a:xfrm>
          <a:prstGeom prst="rect">
            <a:avLst/>
          </a:prstGeom>
        </p:spPr>
        <p:txBody>
          <a:bodyPr spcCol="606251"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Wolfgang Breyha (</a:t>
            </a:r>
            <a:r>
              <a:rPr sz="2600">
                <a:latin typeface="Calibri"/>
                <a:ea typeface="Calibri"/>
                <a:cs typeface="Calibri"/>
                <a:sym typeface="Calibri"/>
              </a:rPr>
              <a:t>uni VIE</a:t>
            </a:r>
            <a:r>
              <a:rPr sz="320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David Durvaux (</a:t>
            </a:r>
            <a:r>
              <a:rPr sz="2600">
                <a:latin typeface="Calibri"/>
                <a:ea typeface="Calibri"/>
                <a:cs typeface="Calibri"/>
                <a:sym typeface="Calibri"/>
              </a:rPr>
              <a:t>CERT.be</a:t>
            </a:r>
            <a:r>
              <a:rPr sz="320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Tobias Dussa (</a:t>
            </a:r>
            <a:r>
              <a:rPr sz="2600">
                <a:latin typeface="Calibri"/>
                <a:ea typeface="Calibri"/>
                <a:cs typeface="Calibri"/>
                <a:sym typeface="Calibri"/>
              </a:rPr>
              <a:t>KIT-CERT</a:t>
            </a:r>
            <a:r>
              <a:rPr sz="320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L. Aaron Kaplan (</a:t>
            </a:r>
            <a:r>
              <a:rPr sz="2600">
                <a:latin typeface="Calibri"/>
                <a:ea typeface="Calibri"/>
                <a:cs typeface="Calibri"/>
                <a:sym typeface="Calibri"/>
              </a:rPr>
              <a:t>CERT.at</a:t>
            </a:r>
            <a:r>
              <a:rPr sz="320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Christian Mock (</a:t>
            </a:r>
            <a:r>
              <a:rPr sz="2600">
                <a:latin typeface="Calibri"/>
                <a:ea typeface="Calibri"/>
                <a:cs typeface="Calibri"/>
                <a:sym typeface="Calibri"/>
              </a:rPr>
              <a:t>coretec</a:t>
            </a:r>
            <a:r>
              <a:rPr sz="320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Daniel Kovacic (</a:t>
            </a:r>
            <a:r>
              <a:rPr sz="2600">
                <a:latin typeface="Calibri"/>
                <a:ea typeface="Calibri"/>
                <a:cs typeface="Calibri"/>
                <a:sym typeface="Calibri"/>
              </a:rPr>
              <a:t>A-Trust</a:t>
            </a:r>
            <a:r>
              <a:rPr sz="320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Manuel Koschuch (</a:t>
            </a:r>
            <a:r>
              <a:rPr sz="2600">
                <a:latin typeface="Calibri"/>
                <a:ea typeface="Calibri"/>
                <a:cs typeface="Calibri"/>
                <a:sym typeface="Calibri"/>
              </a:rPr>
              <a:t>FH Campus Wien</a:t>
            </a:r>
            <a:r>
              <a:rPr sz="320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Adi Kriegisch (</a:t>
            </a:r>
            <a:r>
              <a:rPr sz="2600">
                <a:latin typeface="Calibri"/>
                <a:ea typeface="Calibri"/>
                <a:cs typeface="Calibri"/>
                <a:sym typeface="Calibri"/>
              </a:rPr>
              <a:t>VRVis</a:t>
            </a:r>
            <a:r>
              <a:rPr sz="320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Ramin Sabet (</a:t>
            </a:r>
            <a:r>
              <a:rPr sz="2600">
                <a:latin typeface="Calibri"/>
                <a:ea typeface="Calibri"/>
                <a:cs typeface="Calibri"/>
                <a:sym typeface="Calibri"/>
              </a:rPr>
              <a:t>A-Trust</a:t>
            </a:r>
            <a:r>
              <a:rPr sz="320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Aaron Zauner (</a:t>
            </a:r>
            <a:r>
              <a:rPr sz="2600">
                <a:latin typeface="Calibri"/>
                <a:ea typeface="Calibri"/>
                <a:cs typeface="Calibri"/>
                <a:sym typeface="Calibri"/>
              </a:rPr>
              <a:t>azet.org</a:t>
            </a:r>
            <a:r>
              <a:rPr sz="320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Pepi Zawodsky (</a:t>
            </a:r>
            <a:r>
              <a:rPr sz="2600">
                <a:latin typeface="Calibri"/>
                <a:ea typeface="Calibri"/>
                <a:cs typeface="Calibri"/>
                <a:sym typeface="Calibri"/>
              </a:rPr>
              <a:t>maclemon.at</a:t>
            </a:r>
            <a:r>
              <a:rPr sz="320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sz="3200">
                <a:latin typeface="Calibri"/>
                <a:ea typeface="Calibri"/>
                <a:cs typeface="Calibri"/>
                <a:sym typeface="Calibri"/>
              </a:rPr>
            </a:br>
            <a:endParaRPr sz="3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New contributors: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IAIK,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>
                <a:latin typeface="Calibri"/>
                <a:ea typeface="Calibri"/>
                <a:cs typeface="Calibri"/>
                <a:sym typeface="Calibri"/>
              </a:rPr>
              <a:t>A-Sit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Compatibility (B suite)</a:t>
            </a:r>
          </a:p>
        </p:txBody>
      </p:sp>
      <p:pic>
        <p:nvPicPr>
          <p:cNvPr id="151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8668" y="1875707"/>
            <a:ext cx="9607464" cy="78657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Settings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991" y="1416934"/>
            <a:ext cx="8923599" cy="594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21488"/>
      </p:ext>
    </p:extLst>
  </p:cSld>
  <p:clrMapOvr>
    <a:masterClrMapping/>
  </p:clrMapOvr>
  <p:transition xmlns:p14="http://schemas.microsoft.com/office/powerpoint/2010/main"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54" name="Shape 1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Webservers</a:t>
            </a:r>
          </a:p>
          <a:p>
            <a:pPr lvl="1">
              <a:defRPr sz="1800"/>
            </a:pPr>
            <a:r>
              <a:rPr sz="4200"/>
              <a:t>Apache</a:t>
            </a:r>
          </a:p>
          <a:p>
            <a:pPr lvl="1">
              <a:defRPr sz="1800"/>
            </a:pPr>
            <a:r>
              <a:rPr sz="4200"/>
              <a:t>lighttpd</a:t>
            </a:r>
          </a:p>
          <a:p>
            <a:pPr lvl="1">
              <a:defRPr sz="1800"/>
            </a:pPr>
            <a:r>
              <a:rPr sz="4200"/>
              <a:t>nginx</a:t>
            </a:r>
          </a:p>
          <a:p>
            <a:pPr lvl="1">
              <a:defRPr sz="1800"/>
            </a:pPr>
            <a:r>
              <a:rPr sz="4200"/>
              <a:t>Microsoft IIS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57" name="Shape 1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SSH</a:t>
            </a:r>
          </a:p>
          <a:p>
            <a:pPr lvl="1">
              <a:defRPr sz="1800"/>
            </a:pPr>
            <a:r>
              <a:rPr sz="4200"/>
              <a:t>Open SSH</a:t>
            </a:r>
          </a:p>
          <a:p>
            <a:pPr lvl="1">
              <a:defRPr sz="1800"/>
            </a:pPr>
            <a:r>
              <a:rPr sz="4200"/>
              <a:t>Cisco ASA</a:t>
            </a:r>
          </a:p>
          <a:p>
            <a:pPr lvl="1">
              <a:defRPr sz="1800"/>
            </a:pPr>
            <a:r>
              <a:rPr sz="4200"/>
              <a:t>Cisco IOS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0" name="Shape 1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Mail servers</a:t>
            </a:r>
          </a:p>
          <a:p>
            <a:pPr lvl="1">
              <a:defRPr sz="1800"/>
            </a:pPr>
            <a:r>
              <a:rPr sz="4200"/>
              <a:t>Dovecot</a:t>
            </a:r>
          </a:p>
          <a:p>
            <a:pPr lvl="1">
              <a:defRPr sz="1800"/>
            </a:pPr>
            <a:r>
              <a:rPr sz="4200"/>
              <a:t>cyrus-imapd</a:t>
            </a:r>
          </a:p>
          <a:p>
            <a:pPr lvl="1">
              <a:defRPr sz="1800"/>
            </a:pPr>
            <a:r>
              <a:rPr sz="4200"/>
              <a:t>Postfix</a:t>
            </a:r>
          </a:p>
          <a:p>
            <a:pPr lvl="1">
              <a:defRPr sz="1800"/>
            </a:pPr>
            <a:r>
              <a:rPr sz="4200"/>
              <a:t>Exim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3" name="Shape 163"/>
          <p:cNvSpPr>
            <a:spLocks noGrp="1"/>
          </p:cNvSpPr>
          <p:nvPr>
            <p:ph type="body" idx="1"/>
          </p:nvPr>
        </p:nvSpPr>
        <p:spPr>
          <a:xfrm>
            <a:off x="1270000" y="2286000"/>
            <a:ext cx="10464800" cy="720268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VPN</a:t>
            </a:r>
          </a:p>
          <a:p>
            <a:pPr lvl="1">
              <a:defRPr sz="1800"/>
            </a:pPr>
            <a:r>
              <a:rPr sz="4200"/>
              <a:t>IPSec</a:t>
            </a:r>
          </a:p>
          <a:p>
            <a:pPr lvl="1">
              <a:defRPr sz="1800"/>
            </a:pPr>
            <a:r>
              <a:rPr sz="4200"/>
              <a:t>CheckPoint Firewall-1</a:t>
            </a:r>
          </a:p>
          <a:p>
            <a:pPr lvl="1">
              <a:defRPr sz="1800"/>
            </a:pPr>
            <a:r>
              <a:rPr sz="4200"/>
              <a:t>OpenVPN</a:t>
            </a:r>
          </a:p>
          <a:p>
            <a:pPr lvl="1">
              <a:defRPr sz="1800"/>
            </a:pPr>
            <a:r>
              <a:rPr sz="4200"/>
              <a:t>PPPTP</a:t>
            </a:r>
          </a:p>
          <a:p>
            <a:pPr lvl="1">
              <a:defRPr sz="1800"/>
            </a:pPr>
            <a:r>
              <a:rPr sz="4200"/>
              <a:t>Cisco ASA</a:t>
            </a:r>
          </a:p>
          <a:p>
            <a:pPr lvl="1">
              <a:defRPr sz="1800"/>
            </a:pPr>
            <a:r>
              <a:rPr sz="4200"/>
              <a:t>OpenSWAN</a:t>
            </a:r>
          </a:p>
          <a:p>
            <a:pPr lvl="1">
              <a:defRPr sz="1800"/>
            </a:pPr>
            <a:r>
              <a:rPr sz="4200"/>
              <a:t>tinc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6" name="Shape 166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PGP/GPG</a:t>
            </a:r>
          </a:p>
          <a:p>
            <a:pPr lvl="0">
              <a:defRPr sz="1800"/>
            </a:pPr>
            <a:r>
              <a:rPr sz="4200"/>
              <a:t>IPMI/ILO</a:t>
            </a:r>
          </a:p>
          <a:p>
            <a:pPr lvl="0">
              <a:defRPr sz="1800"/>
            </a:pPr>
            <a:r>
              <a:rPr sz="4200"/>
              <a:t>Instant Messaging</a:t>
            </a:r>
          </a:p>
          <a:p>
            <a:pPr lvl="1">
              <a:defRPr sz="1800"/>
            </a:pPr>
            <a:r>
              <a:rPr sz="4200"/>
              <a:t>ejabberd</a:t>
            </a:r>
          </a:p>
          <a:p>
            <a:pPr lvl="1">
              <a:defRPr sz="1800"/>
            </a:pPr>
            <a:r>
              <a:rPr sz="4200"/>
              <a:t>OTR</a:t>
            </a:r>
          </a:p>
          <a:p>
            <a:pPr lvl="1">
              <a:defRPr sz="1800"/>
            </a:pPr>
            <a:r>
              <a:rPr sz="4200"/>
              <a:t>Charybdis</a:t>
            </a:r>
          </a:p>
          <a:p>
            <a:pPr lvl="1">
              <a:defRPr sz="1800"/>
            </a:pPr>
            <a:r>
              <a:rPr sz="4200"/>
              <a:t>SILC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Database systems</a:t>
            </a:r>
          </a:p>
          <a:p>
            <a:pPr lvl="1">
              <a:defRPr sz="1800"/>
            </a:pPr>
            <a:r>
              <a:rPr sz="4200"/>
              <a:t>Oracle</a:t>
            </a:r>
          </a:p>
          <a:p>
            <a:pPr lvl="1">
              <a:defRPr sz="1800"/>
            </a:pPr>
            <a:r>
              <a:rPr sz="4200"/>
              <a:t>MySQL</a:t>
            </a:r>
          </a:p>
          <a:p>
            <a:pPr lvl="1">
              <a:defRPr sz="1800"/>
            </a:pPr>
            <a:r>
              <a:rPr sz="4200"/>
              <a:t>DB2</a:t>
            </a:r>
          </a:p>
          <a:p>
            <a:pPr lvl="1">
              <a:defRPr sz="1800"/>
            </a:pPr>
            <a:r>
              <a:rPr sz="4200"/>
              <a:t>PostgreSQL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72" name="Shape 17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Proxy</a:t>
            </a:r>
          </a:p>
          <a:p>
            <a:pPr lvl="1">
              <a:defRPr sz="1800"/>
            </a:pPr>
            <a:r>
              <a:rPr sz="4200"/>
              <a:t>squid</a:t>
            </a:r>
          </a:p>
          <a:p>
            <a:pPr lvl="1">
              <a:defRPr sz="1800"/>
            </a:pPr>
            <a:r>
              <a:rPr sz="4200"/>
              <a:t>Bluecoat</a:t>
            </a:r>
          </a:p>
          <a:p>
            <a:pPr lvl="1">
              <a:defRPr sz="1800"/>
            </a:pPr>
            <a:r>
              <a:rPr sz="4200"/>
              <a:t>Pound</a:t>
            </a:r>
          </a:p>
          <a:p>
            <a:pPr lvl="0">
              <a:defRPr sz="1800"/>
            </a:pPr>
            <a:r>
              <a:rPr sz="4200"/>
              <a:t>Kerberos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Mail Encryption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GPG / PGG</a:t>
            </a:r>
          </a:p>
          <a:p>
            <a:pPr lvl="0">
              <a:defRPr sz="1800"/>
            </a:pPr>
            <a:r>
              <a:rPr sz="4200"/>
              <a:t>[ a little bit over there ]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Agenda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xfrm>
            <a:off x="1270000" y="2197100"/>
            <a:ext cx="10464800" cy="72834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Pieces of History</a:t>
            </a:r>
          </a:p>
          <a:p>
            <a:pPr lvl="0">
              <a:defRPr sz="1800"/>
            </a:pPr>
            <a:r>
              <a:rPr sz="4200" dirty="0"/>
              <a:t>Introduction to BetterCrypto project</a:t>
            </a:r>
          </a:p>
          <a:p>
            <a:pPr lvl="0">
              <a:defRPr sz="1800"/>
            </a:pPr>
            <a:r>
              <a:rPr lang="nl-BE" sz="4200" dirty="0" smtClean="0"/>
              <a:t>Cryptography in a nutshell</a:t>
            </a:r>
            <a:endParaRPr sz="4200" dirty="0"/>
          </a:p>
          <a:p>
            <a:pPr lvl="0">
              <a:defRPr sz="1800"/>
            </a:pPr>
            <a:r>
              <a:rPr sz="4200" dirty="0" smtClean="0"/>
              <a:t>Practical Settings</a:t>
            </a:r>
            <a:endParaRPr lang="nl-BE" sz="4200" dirty="0" smtClean="0"/>
          </a:p>
          <a:p>
            <a:pPr lvl="0">
              <a:defRPr sz="1800"/>
            </a:pPr>
            <a:r>
              <a:rPr lang="nl-BE" sz="4200" dirty="0" smtClean="0"/>
              <a:t>Demo</a:t>
            </a:r>
          </a:p>
          <a:p>
            <a:pPr lvl="0">
              <a:defRPr sz="1800"/>
            </a:pPr>
            <a:r>
              <a:rPr sz="4200" dirty="0" smtClean="0"/>
              <a:t>Conclusion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165" y="1063338"/>
            <a:ext cx="8093867" cy="6457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514786"/>
      </p:ext>
    </p:extLst>
  </p:cSld>
  <p:clrMapOvr>
    <a:masterClrMapping/>
  </p:clrMapOvr>
  <p:transition xmlns:p14="http://schemas.microsoft.com/office/powerpoint/2010/main"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388" y="698609"/>
            <a:ext cx="9208972" cy="690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910968"/>
      </p:ext>
    </p:extLst>
  </p:cSld>
  <p:clrMapOvr>
    <a:masterClrMapping/>
  </p:clrMapOvr>
  <p:transition xmlns:p14="http://schemas.microsoft.com/office/powerpoint/2010/main"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Futur  / Idea</a:t>
            </a:r>
          </a:p>
        </p:txBody>
      </p:sp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Configuration Generator (online)</a:t>
            </a:r>
          </a:p>
          <a:p>
            <a:pPr lvl="0">
              <a:defRPr sz="1800"/>
            </a:pPr>
            <a:r>
              <a:rPr sz="4200"/>
              <a:t>A friendly copy/paste version</a:t>
            </a:r>
          </a:p>
          <a:p>
            <a:pPr lvl="0">
              <a:defRPr sz="1800"/>
            </a:pPr>
            <a:r>
              <a:rPr sz="4200"/>
              <a:t>Other tools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Conclusion</a:t>
            </a:r>
          </a:p>
        </p:txBody>
      </p:sp>
      <p:sp>
        <p:nvSpPr>
          <p:cNvPr id="181" name="Shape 1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References</a:t>
            </a:r>
          </a:p>
        </p:txBody>
      </p:sp>
      <p:sp>
        <p:nvSpPr>
          <p:cNvPr id="184" name="Shape 184"/>
          <p:cNvSpPr>
            <a:spLocks noGrp="1"/>
          </p:cNvSpPr>
          <p:nvPr>
            <p:ph type="body" idx="1"/>
          </p:nvPr>
        </p:nvSpPr>
        <p:spPr>
          <a:xfrm>
            <a:off x="1135161" y="2413000"/>
            <a:ext cx="10734477" cy="64262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BetterCrypto.org</a:t>
            </a:r>
          </a:p>
          <a:p>
            <a:pPr lvl="0">
              <a:defRPr sz="1800"/>
            </a:pPr>
            <a:r>
              <a:rPr sz="4200"/>
              <a:t>https://git.bettercrypto.org/ach-master.git</a:t>
            </a:r>
          </a:p>
          <a:p>
            <a:pPr lvl="0">
              <a:defRPr sz="1800"/>
            </a:pPr>
            <a:r>
              <a:rPr sz="4200"/>
              <a:t>http://lists.cert.at/cgi-bin/mailman/listinfo/ach</a:t>
            </a:r>
          </a:p>
          <a:p>
            <a:pPr lvl="0">
              <a:defRPr sz="1800"/>
            </a:pPr>
            <a:endParaRPr sz="4200"/>
          </a:p>
          <a:p>
            <a:pPr lvl="0">
              <a:defRPr sz="1800"/>
            </a:pPr>
            <a:r>
              <a:rPr sz="4200"/>
              <a:t>Contact</a:t>
            </a:r>
          </a:p>
          <a:p>
            <a:pPr lvl="1">
              <a:defRPr sz="1800"/>
            </a:pPr>
            <a:r>
              <a:rPr sz="4200" u="sng">
                <a:hlinkClick r:id="rId2"/>
              </a:rPr>
              <a:t>aaron@XXX.org</a:t>
            </a:r>
            <a:r>
              <a:rPr sz="4200"/>
              <a:t> — [TWITTER]</a:t>
            </a:r>
          </a:p>
          <a:p>
            <a:pPr lvl="1">
              <a:defRPr sz="1800"/>
            </a:pPr>
            <a:r>
              <a:rPr sz="4200" u="sng">
                <a:hlinkClick r:id="rId3"/>
              </a:rPr>
              <a:t>david@autopsit.org</a:t>
            </a:r>
            <a:r>
              <a:rPr sz="4200"/>
              <a:t> — @ddurvaux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Pieces of History</a:t>
            </a:r>
            <a:endParaRPr lang="en-US" dirty="0"/>
          </a:p>
        </p:txBody>
      </p:sp>
      <p:pic>
        <p:nvPicPr>
          <p:cNvPr id="5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6129" y="214211"/>
            <a:ext cx="4823110" cy="738231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18176899"/>
      </p:ext>
    </p:extLst>
  </p:cSld>
  <p:clrMapOvr>
    <a:masterClrMapping/>
  </p:clrMapOvr>
  <p:transition xmlns:p14="http://schemas.microsoft.com/office/powerpoint/2010/main"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Caesar</a:t>
            </a:r>
            <a:endParaRPr sz="8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1125785"/>
          </a:xfrm>
        </p:spPr>
        <p:txBody>
          <a:bodyPr/>
          <a:lstStyle/>
          <a:p>
            <a:r>
              <a:rPr lang="en-US" dirty="0" err="1" smtClean="0"/>
              <a:t>Vigenère</a:t>
            </a:r>
            <a:r>
              <a:rPr lang="en-US" dirty="0" smtClean="0"/>
              <a:t> Cipher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303" y="4253176"/>
            <a:ext cx="4870899" cy="487089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Mary Queen of Scots</a:t>
            </a:r>
            <a:endParaRPr sz="8400" dirty="0"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5797868" y="2884475"/>
            <a:ext cx="7014673" cy="5554569"/>
          </a:xfrm>
          <a:prstGeom prst="rect">
            <a:avLst/>
          </a:prstGeom>
        </p:spPr>
        <p:txBody>
          <a:bodyPr/>
          <a:lstStyle/>
          <a:p>
            <a:pPr lvl="1">
              <a:defRPr sz="1800"/>
            </a:pPr>
            <a:r>
              <a:rPr sz="4200" dirty="0" smtClean="0"/>
              <a:t>Trial </a:t>
            </a:r>
            <a:r>
              <a:rPr sz="4200" dirty="0"/>
              <a:t>against Queen Elizabeth</a:t>
            </a:r>
          </a:p>
          <a:p>
            <a:pPr lvl="1">
              <a:defRPr sz="1800"/>
            </a:pPr>
            <a:r>
              <a:rPr sz="4200" dirty="0"/>
              <a:t>Was executed after her code was broken (1587</a:t>
            </a:r>
            <a:r>
              <a:rPr sz="4200" dirty="0" smtClean="0"/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834" y="2884475"/>
            <a:ext cx="4602795" cy="536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60854"/>
      </p:ext>
    </p:extLst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Enigma</a:t>
            </a:r>
            <a:endParaRPr sz="8400" dirty="0"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030117" y="1815706"/>
            <a:ext cx="7807276" cy="982900"/>
          </a:xfrm>
          <a:prstGeom prst="rect">
            <a:avLst/>
          </a:prstGeom>
        </p:spPr>
        <p:txBody>
          <a:bodyPr/>
          <a:lstStyle/>
          <a:p>
            <a:pPr lvl="1">
              <a:defRPr sz="1800"/>
            </a:pPr>
            <a:r>
              <a:rPr sz="4200" dirty="0" smtClean="0"/>
              <a:t>Secret </a:t>
            </a:r>
            <a:r>
              <a:rPr sz="4200" dirty="0"/>
              <a:t>in code </a:t>
            </a:r>
            <a:r>
              <a:rPr sz="4200" dirty="0" smtClean="0"/>
              <a:t>book</a:t>
            </a:r>
            <a:endParaRPr sz="4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956" y="2662353"/>
            <a:ext cx="10196730" cy="678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68751"/>
      </p:ext>
    </p:extLst>
  </p:cSld>
  <p:clrMapOvr>
    <a:masterClrMapping/>
  </p:clrMapOvr>
  <p:transition xmlns:p14="http://schemas.microsoft.com/office/powerpoint/2010/main"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859</Words>
  <Application>Microsoft Macintosh PowerPoint</Application>
  <PresentationFormat>Custom</PresentationFormat>
  <Paragraphs>235</Paragraphs>
  <Slides>54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6" baseType="lpstr">
      <vt:lpstr>White</vt:lpstr>
      <vt:lpstr>Equation</vt:lpstr>
      <vt:lpstr>PowerPoint Presentation</vt:lpstr>
      <vt:lpstr>PowerPoint Presentation</vt:lpstr>
      <vt:lpstr>BetterCrypto⋅org</vt:lpstr>
      <vt:lpstr>Who</vt:lpstr>
      <vt:lpstr>Agenda</vt:lpstr>
      <vt:lpstr>Pieces of History</vt:lpstr>
      <vt:lpstr>Caesar</vt:lpstr>
      <vt:lpstr>Mary Queen of Scots</vt:lpstr>
      <vt:lpstr>Enigma</vt:lpstr>
      <vt:lpstr>BetterCrypto</vt:lpstr>
      <vt:lpstr>Why?</vt:lpstr>
      <vt:lpstr>The Idea</vt:lpstr>
      <vt:lpstr>That’s not…</vt:lpstr>
      <vt:lpstr>In short</vt:lpstr>
      <vt:lpstr>2 parts</vt:lpstr>
      <vt:lpstr>How to use?</vt:lpstr>
      <vt:lpstr>Crypto in a nutshell</vt:lpstr>
      <vt:lpstr>Goals</vt:lpstr>
      <vt:lpstr>Symetric Ciphering</vt:lpstr>
      <vt:lpstr>Asymetric Ciphering</vt:lpstr>
      <vt:lpstr>Signing</vt:lpstr>
      <vt:lpstr>The asymmetric magic</vt:lpstr>
      <vt:lpstr>Diffie-Helleman</vt:lpstr>
      <vt:lpstr>Ephemeral Diffie-Helleman</vt:lpstr>
      <vt:lpstr>Hashing</vt:lpstr>
      <vt:lpstr>ECC</vt:lpstr>
      <vt:lpstr>Some thoughts on ECC</vt:lpstr>
      <vt:lpstr>SSL</vt:lpstr>
      <vt:lpstr>Stream vs Block Cipher</vt:lpstr>
      <vt:lpstr>Some algorithms</vt:lpstr>
      <vt:lpstr>Some algorithms</vt:lpstr>
      <vt:lpstr>Algorithm vs Implementation!</vt:lpstr>
      <vt:lpstr>Heartbeat</vt:lpstr>
      <vt:lpstr>BetterCrypto CipherSuite</vt:lpstr>
      <vt:lpstr>Cipher Suite A</vt:lpstr>
      <vt:lpstr>CiperSuite B</vt:lpstr>
      <vt:lpstr>Cipher Suite B</vt:lpstr>
      <vt:lpstr>Key Length</vt:lpstr>
      <vt:lpstr>PowerPoint Presentation</vt:lpstr>
      <vt:lpstr>Compatibility (B suite)</vt:lpstr>
      <vt:lpstr>Practical Settings</vt:lpstr>
      <vt:lpstr>Tools covered</vt:lpstr>
      <vt:lpstr>Tools covered</vt:lpstr>
      <vt:lpstr>Tools covered</vt:lpstr>
      <vt:lpstr>Tools covered</vt:lpstr>
      <vt:lpstr>Tools covered</vt:lpstr>
      <vt:lpstr>Tools covered</vt:lpstr>
      <vt:lpstr>Tools covered</vt:lpstr>
      <vt:lpstr>Mail Encryption</vt:lpstr>
      <vt:lpstr>Demo</vt:lpstr>
      <vt:lpstr>Conclusion</vt:lpstr>
      <vt:lpstr>Futur  / Idea</vt:lpstr>
      <vt:lpstr>Conclusion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Durvaux</cp:lastModifiedBy>
  <cp:revision>28</cp:revision>
  <dcterms:modified xsi:type="dcterms:W3CDTF">2014-05-26T15:17:01Z</dcterms:modified>
</cp:coreProperties>
</file>